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98" r:id="rId3"/>
    <p:sldId id="304" r:id="rId4"/>
    <p:sldId id="263" r:id="rId5"/>
    <p:sldId id="264" r:id="rId6"/>
    <p:sldId id="300" r:id="rId7"/>
    <p:sldId id="267" r:id="rId8"/>
    <p:sldId id="268" r:id="rId9"/>
    <p:sldId id="305" r:id="rId10"/>
    <p:sldId id="302" r:id="rId11"/>
    <p:sldId id="324" r:id="rId12"/>
    <p:sldId id="325" r:id="rId13"/>
    <p:sldId id="306" r:id="rId14"/>
    <p:sldId id="266" r:id="rId15"/>
    <p:sldId id="307" r:id="rId16"/>
    <p:sldId id="308" r:id="rId17"/>
    <p:sldId id="309" r:id="rId18"/>
    <p:sldId id="311" r:id="rId19"/>
    <p:sldId id="312" r:id="rId20"/>
    <p:sldId id="313" r:id="rId21"/>
    <p:sldId id="314" r:id="rId22"/>
    <p:sldId id="319" r:id="rId23"/>
    <p:sldId id="318" r:id="rId24"/>
    <p:sldId id="317" r:id="rId25"/>
    <p:sldId id="316" r:id="rId26"/>
    <p:sldId id="315" r:id="rId27"/>
    <p:sldId id="323" r:id="rId28"/>
    <p:sldId id="321" r:id="rId29"/>
    <p:sldId id="32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C9C5"/>
    <a:srgbClr val="FFFFFF"/>
    <a:srgbClr val="262626"/>
    <a:srgbClr val="3EDEDE"/>
    <a:srgbClr val="F6251E"/>
    <a:srgbClr val="FF9999"/>
    <a:srgbClr val="FF6699"/>
    <a:srgbClr val="36C8C8"/>
    <a:srgbClr val="5FCDE4"/>
    <a:srgbClr val="CA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-100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168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571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007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6130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3081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686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8767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636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2610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923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886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847E3-827A-4C9E-954A-5B090286856D}" type="datetimeFigureOut">
              <a:rPr lang="en-PH" smtClean="0"/>
              <a:t>8/29/17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BEC37-C901-485B-BB04-B603970A4E1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1026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/>
          <p:cNvSpPr/>
          <p:nvPr/>
        </p:nvSpPr>
        <p:spPr>
          <a:xfrm>
            <a:off x="653322" y="880672"/>
            <a:ext cx="10885357" cy="5096656"/>
          </a:xfrm>
          <a:prstGeom prst="rect">
            <a:avLst/>
          </a:prstGeom>
          <a:noFill/>
          <a:ln w="1016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3311632" y="1997839"/>
            <a:ext cx="5568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Hotel Service </a:t>
            </a:r>
            <a:r>
              <a:rPr lang="en-PH" sz="6000" spc="3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Request and</a:t>
            </a:r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 </a:t>
            </a:r>
            <a:r>
              <a:rPr lang="en-PH" sz="6000" spc="-16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Report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678A3E-4F51-42E3-A79F-52D9DF236D90}"/>
              </a:ext>
            </a:extLst>
          </p:cNvPr>
          <p:cNvSpPr txBox="1"/>
          <p:nvPr/>
        </p:nvSpPr>
        <p:spPr>
          <a:xfrm>
            <a:off x="653321" y="5095579"/>
            <a:ext cx="10885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err="1">
                <a:solidFill>
                  <a:srgbClr val="21C9C5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Furuya</a:t>
            </a:r>
            <a:r>
              <a:rPr lang="en-PH" sz="3600">
                <a:solidFill>
                  <a:srgbClr val="21C9C5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 </a:t>
            </a:r>
            <a:r>
              <a:rPr lang="en-PH" sz="3600" smtClean="0">
                <a:solidFill>
                  <a:srgbClr val="21C9C5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| Chavez </a:t>
            </a:r>
            <a:r>
              <a:rPr lang="en-PH" sz="3600" dirty="0">
                <a:solidFill>
                  <a:srgbClr val="21C9C5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| Meer | Peralta | Bonifacio | </a:t>
            </a:r>
            <a:r>
              <a:rPr lang="en-PH" sz="3600" dirty="0" err="1">
                <a:solidFill>
                  <a:srgbClr val="21C9C5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Borlongan</a:t>
            </a:r>
            <a:endParaRPr lang="en-PH" sz="3600" spc="-160" dirty="0">
              <a:solidFill>
                <a:srgbClr val="21C9C5"/>
              </a:solidFill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0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44" r="9766" b="17660"/>
          <a:stretch/>
        </p:blipFill>
        <p:spPr>
          <a:xfrm>
            <a:off x="-875138" y="0"/>
            <a:ext cx="5046085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600264"/>
            <a:ext cx="4170947" cy="662353"/>
          </a:xfrm>
          <a:prstGeom prst="rect">
            <a:avLst/>
          </a:prstGeom>
          <a:solidFill>
            <a:srgbClr val="21C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/>
          <p:cNvSpPr/>
          <p:nvPr/>
        </p:nvSpPr>
        <p:spPr>
          <a:xfrm>
            <a:off x="850232" y="4249151"/>
            <a:ext cx="3320716" cy="22940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1" name="TextBox 10"/>
          <p:cNvSpPr txBox="1"/>
          <p:nvPr/>
        </p:nvSpPr>
        <p:spPr>
          <a:xfrm>
            <a:off x="954938" y="4364561"/>
            <a:ext cx="406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Review of Related </a:t>
            </a:r>
            <a:r>
              <a:rPr lang="en-PH" sz="4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Softwares</a:t>
            </a:r>
            <a:endParaRPr lang="en-PH" sz="48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7F3F05-C15F-4168-BEC0-75C0ABA29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68" y="794323"/>
            <a:ext cx="65817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39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44" r="9766" b="17660"/>
          <a:stretch/>
        </p:blipFill>
        <p:spPr>
          <a:xfrm>
            <a:off x="-875138" y="0"/>
            <a:ext cx="5046085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600264"/>
            <a:ext cx="4170947" cy="662353"/>
          </a:xfrm>
          <a:prstGeom prst="rect">
            <a:avLst/>
          </a:prstGeom>
          <a:solidFill>
            <a:srgbClr val="21C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/>
          <p:cNvSpPr/>
          <p:nvPr/>
        </p:nvSpPr>
        <p:spPr>
          <a:xfrm>
            <a:off x="850232" y="4249151"/>
            <a:ext cx="3320716" cy="22940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1" name="TextBox 10"/>
          <p:cNvSpPr txBox="1"/>
          <p:nvPr/>
        </p:nvSpPr>
        <p:spPr>
          <a:xfrm>
            <a:off x="954938" y="4364561"/>
            <a:ext cx="406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Review of Related </a:t>
            </a:r>
            <a:r>
              <a:rPr lang="en-PH" sz="4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Softwares</a:t>
            </a:r>
            <a:endParaRPr lang="en-PH" sz="48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AE29357-6679-4406-82A7-1B74CE43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04" y="958091"/>
            <a:ext cx="65532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02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44" r="9766" b="17660"/>
          <a:stretch/>
        </p:blipFill>
        <p:spPr>
          <a:xfrm>
            <a:off x="-875138" y="0"/>
            <a:ext cx="5046085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600264"/>
            <a:ext cx="4170947" cy="662353"/>
          </a:xfrm>
          <a:prstGeom prst="rect">
            <a:avLst/>
          </a:prstGeom>
          <a:solidFill>
            <a:srgbClr val="21C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/>
          <p:cNvSpPr/>
          <p:nvPr/>
        </p:nvSpPr>
        <p:spPr>
          <a:xfrm>
            <a:off x="850232" y="4249151"/>
            <a:ext cx="3320716" cy="22940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1" name="TextBox 10"/>
          <p:cNvSpPr txBox="1"/>
          <p:nvPr/>
        </p:nvSpPr>
        <p:spPr>
          <a:xfrm>
            <a:off x="954938" y="4364561"/>
            <a:ext cx="406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Review of Related </a:t>
            </a:r>
            <a:r>
              <a:rPr lang="en-PH" sz="48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Softwares</a:t>
            </a:r>
            <a:endParaRPr lang="en-PH" sz="48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E98936-AABC-484E-8790-E25DE0F66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884" y="1942789"/>
            <a:ext cx="64960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cxnSpLocks/>
            <a:stCxn id="15" idx="4"/>
            <a:endCxn id="16" idx="0"/>
          </p:cNvCxnSpPr>
          <p:nvPr/>
        </p:nvCxnSpPr>
        <p:spPr>
          <a:xfrm>
            <a:off x="7195277" y="3880264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stCxn id="14" idx="4"/>
            <a:endCxn id="15" idx="0"/>
          </p:cNvCxnSpPr>
          <p:nvPr/>
        </p:nvCxnSpPr>
        <p:spPr>
          <a:xfrm>
            <a:off x="7195277" y="2420676"/>
            <a:ext cx="0" cy="47024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4"/>
            <a:endCxn id="14" idx="0"/>
          </p:cNvCxnSpPr>
          <p:nvPr/>
        </p:nvCxnSpPr>
        <p:spPr>
          <a:xfrm>
            <a:off x="7195277" y="1082110"/>
            <a:ext cx="0" cy="34921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00603" y="9276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6700603" y="143132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Oval 14"/>
          <p:cNvSpPr/>
          <p:nvPr/>
        </p:nvSpPr>
        <p:spPr>
          <a:xfrm>
            <a:off x="6700603" y="2890916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8" name="TextBox 27"/>
          <p:cNvSpPr txBox="1"/>
          <p:nvPr/>
        </p:nvSpPr>
        <p:spPr>
          <a:xfrm>
            <a:off x="7884827" y="92762"/>
            <a:ext cx="227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Introduction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84827" y="145367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Review of Related Systems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4827" y="2899812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21C9C5"/>
                </a:solidFill>
                <a:latin typeface="Akrobat Bold" panose="00000800000000000000" pitchFamily="50" charset="0"/>
              </a:rPr>
              <a:t>Technical Background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84827" y="430608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The Existing System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83606" y="342826"/>
            <a:ext cx="32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Project Context, Statement of the Objectives, 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Scope and Limitations of the study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3605" y="1704597"/>
            <a:ext cx="3233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Foreign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3605" y="3171697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Programming Language</a:t>
            </a:r>
          </a:p>
          <a:p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Hardware Requirements</a:t>
            </a:r>
          </a:p>
          <a:p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Software Requirements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83604" y="4597174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Company Background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Description of the System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Problem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05" y="1526150"/>
            <a:ext cx="723941" cy="723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48" y="302229"/>
            <a:ext cx="531762" cy="53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97" y="3030586"/>
            <a:ext cx="642156" cy="642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6" y="4524941"/>
            <a:ext cx="613581" cy="6135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7E51E0B-3C9E-4BC7-ACB9-91E9898BBC2E}"/>
              </a:ext>
            </a:extLst>
          </p:cNvPr>
          <p:cNvSpPr txBox="1"/>
          <p:nvPr/>
        </p:nvSpPr>
        <p:spPr>
          <a:xfrm>
            <a:off x="639328" y="1837066"/>
            <a:ext cx="5568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Hotel Service </a:t>
            </a:r>
            <a:r>
              <a:rPr lang="en-PH" sz="6000" spc="3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Request and</a:t>
            </a:r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 </a:t>
            </a:r>
            <a:r>
              <a:rPr lang="en-PH" sz="6000" spc="-16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Report System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1B0D0EE-3645-42DA-A956-3C427880CD20}"/>
              </a:ext>
            </a:extLst>
          </p:cNvPr>
          <p:cNvCxnSpPr>
            <a:cxnSpLocks/>
          </p:cNvCxnSpPr>
          <p:nvPr/>
        </p:nvCxnSpPr>
        <p:spPr>
          <a:xfrm>
            <a:off x="6206997" y="7258131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939420FE-348A-4CD7-8FE0-1E6B65431AD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195277" y="5290738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4DEE2A46-0544-48E5-910F-D3AB4790B4D6}"/>
              </a:ext>
            </a:extLst>
          </p:cNvPr>
          <p:cNvSpPr/>
          <p:nvPr/>
        </p:nvSpPr>
        <p:spPr>
          <a:xfrm>
            <a:off x="6700603" y="574753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6700603" y="433705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403FB46-D8E9-4074-9786-4CD0438BC475}"/>
              </a:ext>
            </a:extLst>
          </p:cNvPr>
          <p:cNvSpPr txBox="1"/>
          <p:nvPr/>
        </p:nvSpPr>
        <p:spPr>
          <a:xfrm>
            <a:off x="7884827" y="5731558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Proposed System Diagrams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93A37C-7E49-478B-A5DC-E0F66030F825}"/>
              </a:ext>
            </a:extLst>
          </p:cNvPr>
          <p:cNvSpPr txBox="1"/>
          <p:nvPr/>
        </p:nvSpPr>
        <p:spPr>
          <a:xfrm>
            <a:off x="8083605" y="6003443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Context </a:t>
            </a:r>
            <a:r>
              <a:rPr lang="en-PH" sz="1200" dirty="0" err="1">
                <a:solidFill>
                  <a:schemeClr val="bg1"/>
                </a:solidFill>
                <a:latin typeface="Akrobat" panose="00000600000000000000" pitchFamily="50" charset="0"/>
              </a:rPr>
              <a:t>Dioagram</a:t>
            </a:r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 | Data Flow Diagram |</a:t>
            </a:r>
            <a:b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</a:br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 ERD | Use Case Diagram | Activity Diagram | Sequence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E7F6AF-676B-404D-9483-609680DF3D0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2" b="92466" l="7729" r="89372">
                        <a14:foregroundMark x1="34300" y1="89041" x2="38647" y2="92466"/>
                        <a14:foregroundMark x1="11594" y1="51027" x2="7729" y2="39726"/>
                        <a14:foregroundMark x1="51433" y1="27137" x2="51691" y2="27055"/>
                        <a14:foregroundMark x1="40957" y1="30479" x2="42029" y2="30137"/>
                        <a14:foregroundMark x1="40425" y1="30649" x2="40957" y2="30479"/>
                        <a14:foregroundMark x1="39881" y1="30822" x2="40173" y2="30729"/>
                        <a14:foregroundMark x1="35587" y1="32192" x2="39881" y2="30822"/>
                        <a14:foregroundMark x1="32367" y1="33219" x2="33357" y2="32903"/>
                        <a14:backgroundMark x1="47343" y1="27397" x2="47343" y2="27397"/>
                        <a14:backgroundMark x1="49758" y1="25685" x2="49758" y2="25685"/>
                        <a14:backgroundMark x1="47343" y1="29452" x2="47343" y2="29452"/>
                        <a14:backgroundMark x1="47343" y1="25685" x2="47343" y2="25685"/>
                        <a14:backgroundMark x1="45894" y1="29452" x2="45894" y2="29452"/>
                        <a14:backgroundMark x1="43478" y1="29452" x2="43478" y2="29452"/>
                        <a14:backgroundMark x1="45894" y1="25685" x2="45894" y2="25685"/>
                        <a14:backgroundMark x1="45894" y1="29452" x2="45894" y2="29452"/>
                        <a14:backgroundMark x1="47343" y1="27397" x2="47343" y2="27397"/>
                        <a14:backgroundMark x1="47343" y1="27397" x2="47343" y2="30137"/>
                        <a14:backgroundMark x1="48309" y1="25685" x2="43478" y2="30137"/>
                        <a14:backgroundMark x1="32850" y1="32877" x2="32850" y2="32877"/>
                        <a14:backgroundMark x1="31884" y1="32192" x2="31884" y2="32877"/>
                        <a14:backgroundMark x1="31884" y1="32877" x2="31884" y2="32877"/>
                        <a14:backgroundMark x1="33816" y1="32877" x2="33333" y2="32877"/>
                        <a14:backgroundMark x1="41546" y1="30479" x2="41546" y2="30479"/>
                        <a14:backgroundMark x1="41063" y1="30479" x2="41063" y2="30479"/>
                        <a14:backgroundMark x1="36715" y1="36644" x2="37681" y2="35616"/>
                        <a14:backgroundMark x1="51208" y1="26712" x2="51208" y2="26712"/>
                        <a14:backgroundMark x1="50725" y1="26712" x2="50725" y2="26712"/>
                        <a14:backgroundMark x1="50725" y1="27055" x2="50725" y2="27055"/>
                        <a14:backgroundMark x1="41063" y1="30822" x2="41063" y2="30822"/>
                        <a14:backgroundMark x1="40580" y1="30822" x2="40580" y2="30822"/>
                        <a14:backgroundMark x1="39130" y1="47945" x2="39130" y2="46233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003" y="5802250"/>
            <a:ext cx="606875" cy="8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17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03" t="1817" r="31146" b="24041"/>
          <a:stretch/>
        </p:blipFill>
        <p:spPr>
          <a:xfrm>
            <a:off x="5985165" y="775855"/>
            <a:ext cx="5334000" cy="50846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5613" y="1468581"/>
            <a:ext cx="5802896" cy="4973783"/>
          </a:xfrm>
          <a:prstGeom prst="rect">
            <a:avLst/>
          </a:prstGeom>
          <a:noFill/>
          <a:ln w="1016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54BFC6D3-76B2-44B9-B878-5562D31561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514736"/>
              </p:ext>
            </p:extLst>
          </p:nvPr>
        </p:nvGraphicFramePr>
        <p:xfrm>
          <a:off x="771322" y="1878154"/>
          <a:ext cx="5511477" cy="4154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1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71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371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36264">
                <a:tc>
                  <a:txBody>
                    <a:bodyPr/>
                    <a:lstStyle/>
                    <a:p>
                      <a:pPr algn="ctr"/>
                      <a:r>
                        <a:rPr lang="en-PH" sz="1800" dirty="0">
                          <a:latin typeface="Source Sans Pro Light" panose="020B0403030403020204" pitchFamily="34" charset="0"/>
                        </a:rPr>
                        <a:t>Programming </a:t>
                      </a:r>
                    </a:p>
                    <a:p>
                      <a:pPr algn="ctr"/>
                      <a:r>
                        <a:rPr lang="en-PH" sz="1800" dirty="0">
                          <a:latin typeface="Source Sans Pro Light" panose="020B0403030403020204" pitchFamily="34" charset="0"/>
                        </a:rPr>
                        <a:t>Language</a:t>
                      </a:r>
                    </a:p>
                  </a:txBody>
                  <a:tcPr marL="80010" marR="800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>
                          <a:latin typeface="Source Sans Pro Light" panose="020B0403030403020204" pitchFamily="34" charset="0"/>
                        </a:rPr>
                        <a:t> Hardware Requirements</a:t>
                      </a:r>
                    </a:p>
                  </a:txBody>
                  <a:tcPr marL="80010" marR="800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>
                          <a:latin typeface="Source Sans Pro Light" panose="020B0403030403020204" pitchFamily="34" charset="0"/>
                        </a:rPr>
                        <a:t>Software</a:t>
                      </a:r>
                      <a:r>
                        <a:rPr lang="en-PH" sz="1800" baseline="0" dirty="0">
                          <a:latin typeface="Source Sans Pro Light" panose="020B04030304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PH" sz="1800" baseline="0" dirty="0">
                          <a:latin typeface="Source Sans Pro Light" panose="020B0403030403020204" pitchFamily="34" charset="0"/>
                        </a:rPr>
                        <a:t>Requirements</a:t>
                      </a:r>
                      <a:endParaRPr lang="en-PH" sz="1800" dirty="0">
                        <a:latin typeface="Source Sans Pro Light" panose="020B0403030403020204" pitchFamily="34" charset="0"/>
                      </a:endParaRPr>
                    </a:p>
                  </a:txBody>
                  <a:tcPr marL="80010" marR="8001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3516">
                <a:tc>
                  <a:txBody>
                    <a:bodyPr/>
                    <a:lstStyle/>
                    <a:p>
                      <a:pPr algn="ctr"/>
                      <a:r>
                        <a:rPr lang="en-PH" sz="1400" dirty="0">
                          <a:latin typeface="Source Sans Pro Light" panose="020B0403030403020204" pitchFamily="34" charset="0"/>
                          <a:cs typeface="Times New Roman" pitchFamily="18" charset="0"/>
                        </a:rPr>
                        <a:t>PHP </a:t>
                      </a:r>
                    </a:p>
                    <a:p>
                      <a:pPr algn="ctr"/>
                      <a:r>
                        <a:rPr lang="en-PH" sz="1400" dirty="0">
                          <a:latin typeface="Source Sans Pro Light" panose="020B0403030403020204" pitchFamily="34" charset="0"/>
                          <a:cs typeface="Times New Roman" pitchFamily="18" charset="0"/>
                        </a:rPr>
                        <a:t>(</a:t>
                      </a:r>
                      <a:r>
                        <a:rPr lang="en-PH" sz="1400" kern="1200" dirty="0">
                          <a:solidFill>
                            <a:schemeClr val="dk1"/>
                          </a:solidFill>
                          <a:effectLst/>
                          <a:latin typeface="Source Sans Pro Light" panose="020B0403030403020204" pitchFamily="34" charset="0"/>
                          <a:ea typeface="+mn-ea"/>
                          <a:cs typeface="Times New Roman" pitchFamily="18" charset="0"/>
                        </a:rPr>
                        <a:t>Hypertext Preprocessor)</a:t>
                      </a:r>
                      <a:endParaRPr lang="en-PH" sz="1400" dirty="0">
                        <a:latin typeface="Source Sans Pro Light" panose="020B0403030403020204" pitchFamily="34" charset="0"/>
                        <a:cs typeface="Times New Roman" pitchFamily="18" charset="0"/>
                      </a:endParaRPr>
                    </a:p>
                  </a:txBody>
                  <a:tcPr marL="80010" marR="800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kern="1200" dirty="0">
                          <a:solidFill>
                            <a:schemeClr val="dk1"/>
                          </a:solidFill>
                          <a:effectLst/>
                          <a:latin typeface="Source Sans Pro Light" panose="020B0403030403020204" pitchFamily="34" charset="0"/>
                          <a:ea typeface="+mn-ea"/>
                          <a:cs typeface="Times New Roman" pitchFamily="18" charset="0"/>
                        </a:rPr>
                        <a:t>Server </a:t>
                      </a:r>
                      <a:endParaRPr lang="en-PH" sz="1600" b="0" dirty="0">
                        <a:latin typeface="Source Sans Pro Light" panose="020B0403030403020204" pitchFamily="34" charset="0"/>
                        <a:cs typeface="Times New Roman" pitchFamily="18" charset="0"/>
                      </a:endParaRPr>
                    </a:p>
                  </a:txBody>
                  <a:tcPr marL="80010" marR="800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kern="1200" dirty="0" err="1">
                          <a:solidFill>
                            <a:schemeClr val="dk1"/>
                          </a:solidFill>
                          <a:effectLst/>
                          <a:latin typeface="Source Sans Pro Light" panose="020B0403030403020204" pitchFamily="34" charset="0"/>
                          <a:ea typeface="+mn-ea"/>
                          <a:cs typeface="Times New Roman" pitchFamily="18" charset="0"/>
                        </a:rPr>
                        <a:t>Yii</a:t>
                      </a:r>
                      <a:r>
                        <a:rPr lang="en-PH" sz="1600" b="0" kern="1200" dirty="0">
                          <a:solidFill>
                            <a:schemeClr val="dk1"/>
                          </a:solidFill>
                          <a:effectLst/>
                          <a:latin typeface="Source Sans Pro Light" panose="020B0403030403020204" pitchFamily="34" charset="0"/>
                          <a:ea typeface="+mn-ea"/>
                          <a:cs typeface="Times New Roman" pitchFamily="18" charset="0"/>
                        </a:rPr>
                        <a:t> Framework </a:t>
                      </a:r>
                      <a:endParaRPr lang="en-PH" sz="1600" b="0" dirty="0">
                        <a:latin typeface="Source Sans Pro Light" panose="020B0403030403020204" pitchFamily="34" charset="0"/>
                        <a:cs typeface="Times New Roman" pitchFamily="18" charset="0"/>
                      </a:endParaRPr>
                    </a:p>
                  </a:txBody>
                  <a:tcPr marL="80010" marR="8001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3516">
                <a:tc>
                  <a:txBody>
                    <a:bodyPr/>
                    <a:lstStyle/>
                    <a:p>
                      <a:pPr algn="ctr"/>
                      <a:r>
                        <a:rPr lang="en-PH" sz="1400" dirty="0">
                          <a:latin typeface="Source Sans Pro Light" panose="020B0403030403020204" pitchFamily="34" charset="0"/>
                          <a:cs typeface="Times New Roman" pitchFamily="18" charset="0"/>
                        </a:rPr>
                        <a:t>SQL </a:t>
                      </a:r>
                    </a:p>
                    <a:p>
                      <a:pPr algn="ctr"/>
                      <a:r>
                        <a:rPr lang="en-PH" sz="1400" kern="1200" dirty="0">
                          <a:solidFill>
                            <a:schemeClr val="dk1"/>
                          </a:solidFill>
                          <a:effectLst/>
                          <a:latin typeface="Source Sans Pro Light" panose="020B0403030403020204" pitchFamily="34" charset="0"/>
                          <a:ea typeface="+mn-ea"/>
                          <a:cs typeface="Times New Roman" pitchFamily="18" charset="0"/>
                        </a:rPr>
                        <a:t>( Structured Query language)</a:t>
                      </a:r>
                      <a:endParaRPr lang="en-PH" sz="1400" dirty="0">
                        <a:latin typeface="Source Sans Pro Light" panose="020B0403030403020204" pitchFamily="34" charset="0"/>
                        <a:cs typeface="Times New Roman" pitchFamily="18" charset="0"/>
                      </a:endParaRPr>
                    </a:p>
                  </a:txBody>
                  <a:tcPr marL="80010" marR="800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kern="1200" dirty="0">
                          <a:solidFill>
                            <a:schemeClr val="dk1"/>
                          </a:solidFill>
                          <a:effectLst/>
                          <a:latin typeface="Source Sans Pro Light" panose="020B0403030403020204" pitchFamily="34" charset="0"/>
                          <a:ea typeface="+mn-ea"/>
                          <a:cs typeface="Times New Roman" pitchFamily="18" charset="0"/>
                        </a:rPr>
                        <a:t>Computer </a:t>
                      </a:r>
                      <a:endParaRPr lang="en-PH" sz="1600" b="0" dirty="0">
                        <a:latin typeface="Source Sans Pro Light" panose="020B0403030403020204" pitchFamily="34" charset="0"/>
                        <a:cs typeface="Times New Roman" pitchFamily="18" charset="0"/>
                      </a:endParaRPr>
                    </a:p>
                  </a:txBody>
                  <a:tcPr marL="80010" marR="800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kern="1200" dirty="0">
                          <a:solidFill>
                            <a:schemeClr val="dk1"/>
                          </a:solidFill>
                          <a:effectLst/>
                          <a:latin typeface="Source Sans Pro Light" panose="020B0403030403020204" pitchFamily="34" charset="0"/>
                          <a:ea typeface="+mn-ea"/>
                          <a:cs typeface="Times New Roman" pitchFamily="18" charset="0"/>
                        </a:rPr>
                        <a:t>Jasper Reports </a:t>
                      </a:r>
                      <a:endParaRPr lang="en-PH" sz="1600" b="0" dirty="0">
                        <a:latin typeface="Source Sans Pro Light" panose="020B0403030403020204" pitchFamily="34" charset="0"/>
                        <a:cs typeface="Times New Roman" pitchFamily="18" charset="0"/>
                      </a:endParaRPr>
                    </a:p>
                  </a:txBody>
                  <a:tcPr marL="80010" marR="8001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670"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latin typeface="Source Sans Pro Light" panose="020B0403030403020204" pitchFamily="34" charset="0"/>
                        <a:cs typeface="Times New Roman" pitchFamily="18" charset="0"/>
                      </a:endParaRPr>
                    </a:p>
                  </a:txBody>
                  <a:tcPr marL="80010" marR="800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kern="1200" dirty="0">
                          <a:solidFill>
                            <a:schemeClr val="dk1"/>
                          </a:solidFill>
                          <a:effectLst/>
                          <a:latin typeface="Source Sans Pro Light" panose="020B0403030403020204" pitchFamily="34" charset="0"/>
                          <a:ea typeface="+mn-ea"/>
                          <a:cs typeface="Times New Roman" pitchFamily="18" charset="0"/>
                        </a:rPr>
                        <a:t>Mobile Devices </a:t>
                      </a:r>
                      <a:endParaRPr lang="en-PH" sz="1600" b="0" dirty="0">
                        <a:latin typeface="Source Sans Pro Light" panose="020B0403030403020204" pitchFamily="34" charset="0"/>
                        <a:cs typeface="Times New Roman" pitchFamily="18" charset="0"/>
                      </a:endParaRPr>
                    </a:p>
                  </a:txBody>
                  <a:tcPr marL="80010" marR="80010"/>
                </a:tc>
                <a:tc>
                  <a:txBody>
                    <a:bodyPr/>
                    <a:lstStyle/>
                    <a:p>
                      <a:pPr algn="ctr"/>
                      <a:endParaRPr lang="en-PH" dirty="0">
                        <a:latin typeface="Source Sans Pro Light" panose="020B0403030403020204" pitchFamily="34" charset="0"/>
                      </a:endParaRPr>
                    </a:p>
                  </a:txBody>
                  <a:tcPr marL="80010" marR="8001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5670">
                <a:tc>
                  <a:txBody>
                    <a:bodyPr/>
                    <a:lstStyle/>
                    <a:p>
                      <a:pPr algn="ctr"/>
                      <a:endParaRPr lang="en-PH" sz="1400" dirty="0">
                        <a:latin typeface="Source Sans Pro Light" panose="020B0403030403020204" pitchFamily="34" charset="0"/>
                        <a:cs typeface="Times New Roman" pitchFamily="18" charset="0"/>
                      </a:endParaRPr>
                    </a:p>
                  </a:txBody>
                  <a:tcPr marL="80010" marR="800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0" kern="1200" dirty="0">
                          <a:solidFill>
                            <a:schemeClr val="dk1"/>
                          </a:solidFill>
                          <a:effectLst/>
                          <a:latin typeface="Source Sans Pro Light" panose="020B0403030403020204" pitchFamily="34" charset="0"/>
                          <a:ea typeface="+mn-ea"/>
                          <a:cs typeface="Times New Roman" pitchFamily="18" charset="0"/>
                        </a:rPr>
                        <a:t>Network</a:t>
                      </a:r>
                      <a:endParaRPr lang="en-PH" sz="1600" b="0" dirty="0">
                        <a:latin typeface="Source Sans Pro Light" panose="020B0403030403020204" pitchFamily="34" charset="0"/>
                        <a:cs typeface="Times New Roman" pitchFamily="18" charset="0"/>
                      </a:endParaRPr>
                    </a:p>
                  </a:txBody>
                  <a:tcPr marL="80010" marR="80010"/>
                </a:tc>
                <a:tc>
                  <a:txBody>
                    <a:bodyPr/>
                    <a:lstStyle/>
                    <a:p>
                      <a:pPr algn="ctr"/>
                      <a:endParaRPr lang="en-PH" dirty="0">
                        <a:latin typeface="Source Sans Pro Light" panose="020B0403030403020204" pitchFamily="34" charset="0"/>
                      </a:endParaRPr>
                    </a:p>
                  </a:txBody>
                  <a:tcPr marL="80010" marR="8001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2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cxnSpLocks/>
            <a:stCxn id="15" idx="4"/>
            <a:endCxn id="16" idx="0"/>
          </p:cNvCxnSpPr>
          <p:nvPr/>
        </p:nvCxnSpPr>
        <p:spPr>
          <a:xfrm>
            <a:off x="7195277" y="3880264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stCxn id="14" idx="4"/>
            <a:endCxn id="15" idx="0"/>
          </p:cNvCxnSpPr>
          <p:nvPr/>
        </p:nvCxnSpPr>
        <p:spPr>
          <a:xfrm>
            <a:off x="7195277" y="2420676"/>
            <a:ext cx="0" cy="47024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4"/>
            <a:endCxn id="14" idx="0"/>
          </p:cNvCxnSpPr>
          <p:nvPr/>
        </p:nvCxnSpPr>
        <p:spPr>
          <a:xfrm>
            <a:off x="7195277" y="1082110"/>
            <a:ext cx="0" cy="34921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00603" y="9276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6700603" y="143132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Oval 14"/>
          <p:cNvSpPr/>
          <p:nvPr/>
        </p:nvSpPr>
        <p:spPr>
          <a:xfrm>
            <a:off x="6700603" y="2890916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8" name="TextBox 27"/>
          <p:cNvSpPr txBox="1"/>
          <p:nvPr/>
        </p:nvSpPr>
        <p:spPr>
          <a:xfrm>
            <a:off x="7884827" y="92762"/>
            <a:ext cx="227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Introduction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84827" y="145367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Review of Related Systems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4827" y="2899812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Technical Background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84827" y="430608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21C9C5"/>
                </a:solidFill>
                <a:latin typeface="Akrobat Bold" panose="00000800000000000000" pitchFamily="50" charset="0"/>
              </a:rPr>
              <a:t>The Existing System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83606" y="342826"/>
            <a:ext cx="32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Project Context, Statement of the Objectives, 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Scope and Limitations of the study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3605" y="1704597"/>
            <a:ext cx="3233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Foreign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3605" y="3171697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Programming Language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Hardware Requirements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Software Requirements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83604" y="4597174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Company Background</a:t>
            </a:r>
          </a:p>
          <a:p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Description of the System</a:t>
            </a:r>
          </a:p>
          <a:p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Problem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05" y="1526150"/>
            <a:ext cx="723941" cy="723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48" y="302229"/>
            <a:ext cx="531762" cy="53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97" y="3030586"/>
            <a:ext cx="642156" cy="642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6" y="4524941"/>
            <a:ext cx="613581" cy="6135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7E51E0B-3C9E-4BC7-ACB9-91E9898BBC2E}"/>
              </a:ext>
            </a:extLst>
          </p:cNvPr>
          <p:cNvSpPr txBox="1"/>
          <p:nvPr/>
        </p:nvSpPr>
        <p:spPr>
          <a:xfrm>
            <a:off x="639328" y="1837066"/>
            <a:ext cx="5568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Hotel Service </a:t>
            </a:r>
            <a:r>
              <a:rPr lang="en-PH" sz="6000" spc="3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Request and</a:t>
            </a:r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 </a:t>
            </a:r>
            <a:r>
              <a:rPr lang="en-PH" sz="6000" spc="-16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Report System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1B0D0EE-3645-42DA-A956-3C427880CD20}"/>
              </a:ext>
            </a:extLst>
          </p:cNvPr>
          <p:cNvCxnSpPr>
            <a:cxnSpLocks/>
          </p:cNvCxnSpPr>
          <p:nvPr/>
        </p:nvCxnSpPr>
        <p:spPr>
          <a:xfrm>
            <a:off x="6206997" y="7258131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939420FE-348A-4CD7-8FE0-1E6B65431AD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195277" y="5290738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4DEE2A46-0544-48E5-910F-D3AB4790B4D6}"/>
              </a:ext>
            </a:extLst>
          </p:cNvPr>
          <p:cNvSpPr/>
          <p:nvPr/>
        </p:nvSpPr>
        <p:spPr>
          <a:xfrm>
            <a:off x="6700603" y="574753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6700603" y="433705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403FB46-D8E9-4074-9786-4CD0438BC475}"/>
              </a:ext>
            </a:extLst>
          </p:cNvPr>
          <p:cNvSpPr txBox="1"/>
          <p:nvPr/>
        </p:nvSpPr>
        <p:spPr>
          <a:xfrm>
            <a:off x="7884827" y="5731558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Proposed System Diagrams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93A37C-7E49-478B-A5DC-E0F66030F825}"/>
              </a:ext>
            </a:extLst>
          </p:cNvPr>
          <p:cNvSpPr txBox="1"/>
          <p:nvPr/>
        </p:nvSpPr>
        <p:spPr>
          <a:xfrm>
            <a:off x="8083605" y="6003443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Context </a:t>
            </a:r>
            <a:r>
              <a:rPr lang="en-PH" sz="1200" dirty="0" err="1">
                <a:solidFill>
                  <a:schemeClr val="bg1"/>
                </a:solidFill>
                <a:latin typeface="Akrobat" panose="00000600000000000000" pitchFamily="50" charset="0"/>
              </a:rPr>
              <a:t>Dioagram</a:t>
            </a:r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 | Data Flow Diagram |</a:t>
            </a:r>
            <a:b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</a:br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 ERD | Use Case Diagram | Activity Diagram | Sequence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E7F6AF-676B-404D-9483-609680DF3D0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2" b="92466" l="7729" r="89372">
                        <a14:foregroundMark x1="34300" y1="89041" x2="38647" y2="92466"/>
                        <a14:foregroundMark x1="11594" y1="51027" x2="7729" y2="39726"/>
                        <a14:foregroundMark x1="51433" y1="27137" x2="51691" y2="27055"/>
                        <a14:foregroundMark x1="40957" y1="30479" x2="42029" y2="30137"/>
                        <a14:foregroundMark x1="40425" y1="30649" x2="40957" y2="30479"/>
                        <a14:foregroundMark x1="39881" y1="30822" x2="40173" y2="30729"/>
                        <a14:foregroundMark x1="35587" y1="32192" x2="39881" y2="30822"/>
                        <a14:foregroundMark x1="32367" y1="33219" x2="33357" y2="32903"/>
                        <a14:backgroundMark x1="47343" y1="27397" x2="47343" y2="27397"/>
                        <a14:backgroundMark x1="49758" y1="25685" x2="49758" y2="25685"/>
                        <a14:backgroundMark x1="47343" y1="29452" x2="47343" y2="29452"/>
                        <a14:backgroundMark x1="47343" y1="25685" x2="47343" y2="25685"/>
                        <a14:backgroundMark x1="45894" y1="29452" x2="45894" y2="29452"/>
                        <a14:backgroundMark x1="43478" y1="29452" x2="43478" y2="29452"/>
                        <a14:backgroundMark x1="45894" y1="25685" x2="45894" y2="25685"/>
                        <a14:backgroundMark x1="45894" y1="29452" x2="45894" y2="29452"/>
                        <a14:backgroundMark x1="47343" y1="27397" x2="47343" y2="27397"/>
                        <a14:backgroundMark x1="47343" y1="27397" x2="47343" y2="30137"/>
                        <a14:backgroundMark x1="48309" y1="25685" x2="43478" y2="30137"/>
                        <a14:backgroundMark x1="32850" y1="32877" x2="32850" y2="32877"/>
                        <a14:backgroundMark x1="31884" y1="32192" x2="31884" y2="32877"/>
                        <a14:backgroundMark x1="31884" y1="32877" x2="31884" y2="32877"/>
                        <a14:backgroundMark x1="33816" y1="32877" x2="33333" y2="32877"/>
                        <a14:backgroundMark x1="41546" y1="30479" x2="41546" y2="30479"/>
                        <a14:backgroundMark x1="41063" y1="30479" x2="41063" y2="30479"/>
                        <a14:backgroundMark x1="36715" y1="36644" x2="37681" y2="35616"/>
                        <a14:backgroundMark x1="51208" y1="26712" x2="51208" y2="26712"/>
                        <a14:backgroundMark x1="50725" y1="26712" x2="50725" y2="26712"/>
                        <a14:backgroundMark x1="50725" y1="27055" x2="50725" y2="27055"/>
                        <a14:backgroundMark x1="41063" y1="30822" x2="41063" y2="30822"/>
                        <a14:backgroundMark x1="40580" y1="30822" x2="40580" y2="30822"/>
                        <a14:backgroundMark x1="39130" y1="47945" x2="39130" y2="46233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003" y="5802250"/>
            <a:ext cx="606875" cy="8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6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B672C2-C770-4311-8ABE-960DC3D6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CFE523-D203-4FD3-A3D2-7E41BB8A6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3601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cxnSpLocks/>
            <a:stCxn id="15" idx="4"/>
            <a:endCxn id="16" idx="0"/>
          </p:cNvCxnSpPr>
          <p:nvPr/>
        </p:nvCxnSpPr>
        <p:spPr>
          <a:xfrm>
            <a:off x="7195277" y="3880264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stCxn id="14" idx="4"/>
            <a:endCxn id="15" idx="0"/>
          </p:cNvCxnSpPr>
          <p:nvPr/>
        </p:nvCxnSpPr>
        <p:spPr>
          <a:xfrm>
            <a:off x="7195277" y="2420676"/>
            <a:ext cx="0" cy="47024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4"/>
            <a:endCxn id="14" idx="0"/>
          </p:cNvCxnSpPr>
          <p:nvPr/>
        </p:nvCxnSpPr>
        <p:spPr>
          <a:xfrm>
            <a:off x="7195277" y="1082110"/>
            <a:ext cx="0" cy="34921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00603" y="9276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6700603" y="143132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Oval 14"/>
          <p:cNvSpPr/>
          <p:nvPr/>
        </p:nvSpPr>
        <p:spPr>
          <a:xfrm>
            <a:off x="6700603" y="2890916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8" name="TextBox 27"/>
          <p:cNvSpPr txBox="1"/>
          <p:nvPr/>
        </p:nvSpPr>
        <p:spPr>
          <a:xfrm>
            <a:off x="7884827" y="92762"/>
            <a:ext cx="227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Introduction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84827" y="145367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Review of Related Systems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4827" y="2899812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Technical Background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84827" y="430608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The Existing System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83606" y="342826"/>
            <a:ext cx="32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Project Context, Statement of the Objectives, 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Scope and Limitations of the study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3605" y="1704597"/>
            <a:ext cx="3233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Foreign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3605" y="3171697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Programming Language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Hardware Requirements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Software Requirements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83604" y="4597174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Company Background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Description of the System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Problem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05" y="1526150"/>
            <a:ext cx="723941" cy="723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48" y="302229"/>
            <a:ext cx="531762" cy="53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97" y="3030586"/>
            <a:ext cx="642156" cy="642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6" y="4524941"/>
            <a:ext cx="613581" cy="6135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7E51E0B-3C9E-4BC7-ACB9-91E9898BBC2E}"/>
              </a:ext>
            </a:extLst>
          </p:cNvPr>
          <p:cNvSpPr txBox="1"/>
          <p:nvPr/>
        </p:nvSpPr>
        <p:spPr>
          <a:xfrm>
            <a:off x="639328" y="1837066"/>
            <a:ext cx="5568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Hotel Service </a:t>
            </a:r>
            <a:r>
              <a:rPr lang="en-PH" sz="6000" spc="3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Request and</a:t>
            </a:r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 </a:t>
            </a:r>
            <a:r>
              <a:rPr lang="en-PH" sz="6000" spc="-16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Report System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1B0D0EE-3645-42DA-A956-3C427880CD20}"/>
              </a:ext>
            </a:extLst>
          </p:cNvPr>
          <p:cNvCxnSpPr>
            <a:cxnSpLocks/>
          </p:cNvCxnSpPr>
          <p:nvPr/>
        </p:nvCxnSpPr>
        <p:spPr>
          <a:xfrm>
            <a:off x="6206997" y="7258131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939420FE-348A-4CD7-8FE0-1E6B65431AD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195277" y="5290738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4DEE2A46-0544-48E5-910F-D3AB4790B4D6}"/>
              </a:ext>
            </a:extLst>
          </p:cNvPr>
          <p:cNvSpPr/>
          <p:nvPr/>
        </p:nvSpPr>
        <p:spPr>
          <a:xfrm>
            <a:off x="6700603" y="574753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6700603" y="433705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403FB46-D8E9-4074-9786-4CD0438BC475}"/>
              </a:ext>
            </a:extLst>
          </p:cNvPr>
          <p:cNvSpPr txBox="1"/>
          <p:nvPr/>
        </p:nvSpPr>
        <p:spPr>
          <a:xfrm>
            <a:off x="7884827" y="5731558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21C9C5"/>
                </a:solidFill>
                <a:latin typeface="Akrobat Bold" panose="00000800000000000000" pitchFamily="50" charset="0"/>
              </a:rPr>
              <a:t>Proposed System Diagrams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93A37C-7E49-478B-A5DC-E0F66030F825}"/>
              </a:ext>
            </a:extLst>
          </p:cNvPr>
          <p:cNvSpPr txBox="1"/>
          <p:nvPr/>
        </p:nvSpPr>
        <p:spPr>
          <a:xfrm>
            <a:off x="8083605" y="6003443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Context </a:t>
            </a:r>
            <a:r>
              <a:rPr lang="en-PH" sz="1200" dirty="0" err="1">
                <a:solidFill>
                  <a:srgbClr val="21C9C5"/>
                </a:solidFill>
                <a:latin typeface="Akrobat" panose="00000600000000000000" pitchFamily="50" charset="0"/>
              </a:rPr>
              <a:t>Dioagram</a:t>
            </a:r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 | Data Flow Diagram |</a:t>
            </a:r>
            <a:b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</a:br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 ERD | Use Case Diagram | Activity Diagram | Sequence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E7F6AF-676B-404D-9483-609680DF3D0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2" b="92466" l="7729" r="89372">
                        <a14:foregroundMark x1="34300" y1="89041" x2="38647" y2="92466"/>
                        <a14:foregroundMark x1="11594" y1="51027" x2="7729" y2="39726"/>
                        <a14:foregroundMark x1="51433" y1="27137" x2="51691" y2="27055"/>
                        <a14:foregroundMark x1="40957" y1="30479" x2="42029" y2="30137"/>
                        <a14:foregroundMark x1="40425" y1="30649" x2="40957" y2="30479"/>
                        <a14:foregroundMark x1="39881" y1="30822" x2="40173" y2="30729"/>
                        <a14:foregroundMark x1="35587" y1="32192" x2="39881" y2="30822"/>
                        <a14:foregroundMark x1="32367" y1="33219" x2="33357" y2="32903"/>
                        <a14:backgroundMark x1="47343" y1="27397" x2="47343" y2="27397"/>
                        <a14:backgroundMark x1="49758" y1="25685" x2="49758" y2="25685"/>
                        <a14:backgroundMark x1="47343" y1="29452" x2="47343" y2="29452"/>
                        <a14:backgroundMark x1="47343" y1="25685" x2="47343" y2="25685"/>
                        <a14:backgroundMark x1="45894" y1="29452" x2="45894" y2="29452"/>
                        <a14:backgroundMark x1="43478" y1="29452" x2="43478" y2="29452"/>
                        <a14:backgroundMark x1="45894" y1="25685" x2="45894" y2="25685"/>
                        <a14:backgroundMark x1="45894" y1="29452" x2="45894" y2="29452"/>
                        <a14:backgroundMark x1="47343" y1="27397" x2="47343" y2="27397"/>
                        <a14:backgroundMark x1="47343" y1="27397" x2="47343" y2="30137"/>
                        <a14:backgroundMark x1="48309" y1="25685" x2="43478" y2="30137"/>
                        <a14:backgroundMark x1="32850" y1="32877" x2="32850" y2="32877"/>
                        <a14:backgroundMark x1="31884" y1="32192" x2="31884" y2="32877"/>
                        <a14:backgroundMark x1="31884" y1="32877" x2="31884" y2="32877"/>
                        <a14:backgroundMark x1="33816" y1="32877" x2="33333" y2="32877"/>
                        <a14:backgroundMark x1="41546" y1="30479" x2="41546" y2="30479"/>
                        <a14:backgroundMark x1="41063" y1="30479" x2="41063" y2="30479"/>
                        <a14:backgroundMark x1="36715" y1="36644" x2="37681" y2="35616"/>
                        <a14:backgroundMark x1="51208" y1="26712" x2="51208" y2="26712"/>
                        <a14:backgroundMark x1="50725" y1="26712" x2="50725" y2="26712"/>
                        <a14:backgroundMark x1="50725" y1="27055" x2="50725" y2="27055"/>
                        <a14:backgroundMark x1="41063" y1="30822" x2="41063" y2="30822"/>
                        <a14:backgroundMark x1="40580" y1="30822" x2="40580" y2="30822"/>
                        <a14:backgroundMark x1="39130" y1="47945" x2="39130" y2="46233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003" y="5802250"/>
            <a:ext cx="606875" cy="8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16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Context Diagram</a:t>
            </a:r>
            <a:endParaRPr lang="en-PH" sz="3600" spc="-160" dirty="0">
              <a:solidFill>
                <a:schemeClr val="bg1"/>
              </a:solidFill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pic>
        <p:nvPicPr>
          <p:cNvPr id="7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xmlns="" id="{CCF38FF2-7DBC-4DA1-BE35-230521D1A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052" y="908135"/>
            <a:ext cx="6162261" cy="539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93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Data Flow Diagram</a:t>
            </a:r>
            <a:endParaRPr lang="en-PH" sz="3600" spc="-160" dirty="0">
              <a:solidFill>
                <a:schemeClr val="bg1"/>
              </a:solidFill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pic>
        <p:nvPicPr>
          <p:cNvPr id="1026" name="Picture 2" descr="36072757293_a7aeed9868_b.jpg">
            <a:extLst>
              <a:ext uri="{FF2B5EF4-FFF2-40B4-BE49-F238E27FC236}">
                <a16:creationId xmlns:a16="http://schemas.microsoft.com/office/drawing/2014/main" xmlns="" id="{157E561A-8E0D-4906-8B9E-38D90066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33" y="908135"/>
            <a:ext cx="6504694" cy="589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68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cxnSpLocks/>
            <a:stCxn id="15" idx="4"/>
            <a:endCxn id="16" idx="0"/>
          </p:cNvCxnSpPr>
          <p:nvPr/>
        </p:nvCxnSpPr>
        <p:spPr>
          <a:xfrm>
            <a:off x="7195277" y="3880264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stCxn id="14" idx="4"/>
            <a:endCxn id="15" idx="0"/>
          </p:cNvCxnSpPr>
          <p:nvPr/>
        </p:nvCxnSpPr>
        <p:spPr>
          <a:xfrm>
            <a:off x="7195277" y="2420676"/>
            <a:ext cx="0" cy="47024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4"/>
            <a:endCxn id="14" idx="0"/>
          </p:cNvCxnSpPr>
          <p:nvPr/>
        </p:nvCxnSpPr>
        <p:spPr>
          <a:xfrm>
            <a:off x="7195277" y="1082110"/>
            <a:ext cx="0" cy="34921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00603" y="9276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6700603" y="143132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Oval 14"/>
          <p:cNvSpPr/>
          <p:nvPr/>
        </p:nvSpPr>
        <p:spPr>
          <a:xfrm>
            <a:off x="6700603" y="2890916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8" name="TextBox 27"/>
          <p:cNvSpPr txBox="1"/>
          <p:nvPr/>
        </p:nvSpPr>
        <p:spPr>
          <a:xfrm>
            <a:off x="7884827" y="92762"/>
            <a:ext cx="227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Introduction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84827" y="145367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Review of Related Systems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4827" y="2899812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Technical Background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84827" y="430608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The Existing System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83606" y="342826"/>
            <a:ext cx="32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Project Context, Statement of the Objectives, 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Scope and Limitations of the study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3605" y="1704597"/>
            <a:ext cx="3233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Foreign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3605" y="3171697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Programming Language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Hardware Requirements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Software Requirements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83604" y="4597174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Company Background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Description of the System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Problem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05" y="1526150"/>
            <a:ext cx="723941" cy="723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48" y="302229"/>
            <a:ext cx="531762" cy="53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97" y="3030586"/>
            <a:ext cx="642156" cy="642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6" y="4524941"/>
            <a:ext cx="613581" cy="6135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7E51E0B-3C9E-4BC7-ACB9-91E9898BBC2E}"/>
              </a:ext>
            </a:extLst>
          </p:cNvPr>
          <p:cNvSpPr txBox="1"/>
          <p:nvPr/>
        </p:nvSpPr>
        <p:spPr>
          <a:xfrm>
            <a:off x="639328" y="1837066"/>
            <a:ext cx="5568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Hotel Service </a:t>
            </a:r>
            <a:r>
              <a:rPr lang="en-PH" sz="6000" spc="3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Request and</a:t>
            </a:r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 </a:t>
            </a:r>
            <a:r>
              <a:rPr lang="en-PH" sz="6000" spc="-16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Report System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1B0D0EE-3645-42DA-A956-3C427880CD20}"/>
              </a:ext>
            </a:extLst>
          </p:cNvPr>
          <p:cNvCxnSpPr>
            <a:cxnSpLocks/>
          </p:cNvCxnSpPr>
          <p:nvPr/>
        </p:nvCxnSpPr>
        <p:spPr>
          <a:xfrm>
            <a:off x="6206997" y="7258131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939420FE-348A-4CD7-8FE0-1E6B65431AD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195277" y="5290738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4DEE2A46-0544-48E5-910F-D3AB4790B4D6}"/>
              </a:ext>
            </a:extLst>
          </p:cNvPr>
          <p:cNvSpPr/>
          <p:nvPr/>
        </p:nvSpPr>
        <p:spPr>
          <a:xfrm>
            <a:off x="6700603" y="574753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6700603" y="433705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403FB46-D8E9-4074-9786-4CD0438BC475}"/>
              </a:ext>
            </a:extLst>
          </p:cNvPr>
          <p:cNvSpPr txBox="1"/>
          <p:nvPr/>
        </p:nvSpPr>
        <p:spPr>
          <a:xfrm>
            <a:off x="7884827" y="5731558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Proposed System Diagrams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93A37C-7E49-478B-A5DC-E0F66030F825}"/>
              </a:ext>
            </a:extLst>
          </p:cNvPr>
          <p:cNvSpPr txBox="1"/>
          <p:nvPr/>
        </p:nvSpPr>
        <p:spPr>
          <a:xfrm>
            <a:off x="8083605" y="6003443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Context </a:t>
            </a:r>
            <a:r>
              <a:rPr lang="en-PH" sz="1200" dirty="0" err="1">
                <a:solidFill>
                  <a:schemeClr val="bg1"/>
                </a:solidFill>
                <a:latin typeface="Akrobat" panose="00000600000000000000" pitchFamily="50" charset="0"/>
              </a:rPr>
              <a:t>Dioagram</a:t>
            </a:r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 | Data Flow Diagram |</a:t>
            </a:r>
            <a:b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</a:br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 ERD | Use Case Diagram | Activity Diagram | Sequence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E7F6AF-676B-404D-9483-609680DF3D0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2" b="92466" l="7729" r="89372">
                        <a14:foregroundMark x1="34300" y1="89041" x2="38647" y2="92466"/>
                        <a14:foregroundMark x1="11594" y1="51027" x2="7729" y2="39726"/>
                        <a14:foregroundMark x1="51433" y1="27137" x2="51691" y2="27055"/>
                        <a14:foregroundMark x1="40957" y1="30479" x2="42029" y2="30137"/>
                        <a14:foregroundMark x1="40425" y1="30649" x2="40957" y2="30479"/>
                        <a14:foregroundMark x1="39881" y1="30822" x2="40173" y2="30729"/>
                        <a14:foregroundMark x1="35587" y1="32192" x2="39881" y2="30822"/>
                        <a14:foregroundMark x1="32367" y1="33219" x2="33357" y2="32903"/>
                        <a14:backgroundMark x1="47343" y1="27397" x2="47343" y2="27397"/>
                        <a14:backgroundMark x1="49758" y1="25685" x2="49758" y2="25685"/>
                        <a14:backgroundMark x1="47343" y1="29452" x2="47343" y2="29452"/>
                        <a14:backgroundMark x1="47343" y1="25685" x2="47343" y2="25685"/>
                        <a14:backgroundMark x1="45894" y1="29452" x2="45894" y2="29452"/>
                        <a14:backgroundMark x1="43478" y1="29452" x2="43478" y2="29452"/>
                        <a14:backgroundMark x1="45894" y1="25685" x2="45894" y2="25685"/>
                        <a14:backgroundMark x1="45894" y1="29452" x2="45894" y2="29452"/>
                        <a14:backgroundMark x1="47343" y1="27397" x2="47343" y2="27397"/>
                        <a14:backgroundMark x1="47343" y1="27397" x2="47343" y2="30137"/>
                        <a14:backgroundMark x1="48309" y1="25685" x2="43478" y2="30137"/>
                        <a14:backgroundMark x1="32850" y1="32877" x2="32850" y2="32877"/>
                        <a14:backgroundMark x1="31884" y1="32192" x2="31884" y2="32877"/>
                        <a14:backgroundMark x1="31884" y1="32877" x2="31884" y2="32877"/>
                        <a14:backgroundMark x1="33816" y1="32877" x2="33333" y2="32877"/>
                        <a14:backgroundMark x1="41546" y1="30479" x2="41546" y2="30479"/>
                        <a14:backgroundMark x1="41063" y1="30479" x2="41063" y2="30479"/>
                        <a14:backgroundMark x1="36715" y1="36644" x2="37681" y2="35616"/>
                        <a14:backgroundMark x1="51208" y1="26712" x2="51208" y2="26712"/>
                        <a14:backgroundMark x1="50725" y1="26712" x2="50725" y2="26712"/>
                        <a14:backgroundMark x1="50725" y1="27055" x2="50725" y2="27055"/>
                        <a14:backgroundMark x1="41063" y1="30822" x2="41063" y2="30822"/>
                        <a14:backgroundMark x1="40580" y1="30822" x2="40580" y2="30822"/>
                        <a14:backgroundMark x1="39130" y1="47945" x2="39130" y2="46233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003" y="5802250"/>
            <a:ext cx="606875" cy="8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84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Entity Relationship Diagram</a:t>
            </a:r>
            <a:endParaRPr lang="en-PH" sz="3600" spc="-160" dirty="0">
              <a:solidFill>
                <a:schemeClr val="bg1"/>
              </a:solidFill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C66D93-AB3D-460C-A308-7DB7AB034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08" y="865093"/>
            <a:ext cx="75723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31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Use Case Diagram</a:t>
            </a:r>
            <a:endParaRPr lang="en-PH" sz="3600" spc="-160" dirty="0">
              <a:solidFill>
                <a:schemeClr val="bg1"/>
              </a:solidFill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sp>
        <p:nvSpPr>
          <p:cNvPr id="2" name="AutoShape 2" descr="36881174125_a340d999d8_b.jpg">
            <a:extLst>
              <a:ext uri="{FF2B5EF4-FFF2-40B4-BE49-F238E27FC236}">
                <a16:creationId xmlns:a16="http://schemas.microsoft.com/office/drawing/2014/main" xmlns="" id="{6F4D996B-F345-42FC-82F5-AA579A83AD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41852" y="3129814"/>
            <a:ext cx="290423" cy="29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2052" name="Picture 4" descr="36881174125_a340d999d8_b.jpg">
            <a:extLst>
              <a:ext uri="{FF2B5EF4-FFF2-40B4-BE49-F238E27FC236}">
                <a16:creationId xmlns:a16="http://schemas.microsoft.com/office/drawing/2014/main" xmlns="" id="{FA634EBD-1FC6-4186-92ED-BEBFEE2D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294" y="162307"/>
            <a:ext cx="4492489" cy="653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816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Activity Diagram (Redirection of Service) </a:t>
            </a:r>
            <a:endParaRPr lang="en-PH" sz="3600" spc="-160" dirty="0">
              <a:solidFill>
                <a:schemeClr val="bg1"/>
              </a:solidFill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40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Activity Diagram (Generation of Report)</a:t>
            </a:r>
            <a:endParaRPr lang="en-PH" sz="3600" spc="-160" dirty="0">
              <a:solidFill>
                <a:schemeClr val="bg1"/>
              </a:solidFill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E83888C9-269B-46F2-98F1-37D936BE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91" y="1014152"/>
            <a:ext cx="7714737" cy="54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37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Activity Diagram (To Escalation)</a:t>
            </a:r>
            <a:endParaRPr lang="en-PH" sz="3600" spc="-160" dirty="0">
              <a:solidFill>
                <a:schemeClr val="bg1"/>
              </a:solidFill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DFCE7A-CC89-41E1-B80D-5EE743637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161" y="1180851"/>
            <a:ext cx="7881727" cy="540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60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Activity Diagram (To Escalation v2)</a:t>
            </a:r>
            <a:endParaRPr lang="en-PH" sz="3600" spc="-160" dirty="0">
              <a:solidFill>
                <a:schemeClr val="bg1"/>
              </a:solidFill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2413312-8394-44B4-9D1F-383134954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20" y="1000901"/>
            <a:ext cx="7944959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28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spc="-16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CC4B632-A55D-49FB-8CAA-A46785B2A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24" y="908135"/>
            <a:ext cx="6839905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40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spc="-16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FD551BC-E5B2-4AC0-B945-76217FE80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651" y="908135"/>
            <a:ext cx="6335009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3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spc="-16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1DBA94-7BAB-4112-9586-ED4D40ADB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24" y="908135"/>
            <a:ext cx="6973273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5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aal vista hotel">
            <a:extLst>
              <a:ext uri="{FF2B5EF4-FFF2-40B4-BE49-F238E27FC236}">
                <a16:creationId xmlns:a16="http://schemas.microsoft.com/office/drawing/2014/main" xmlns="" id="{151927FC-748D-4BFE-B42F-E32DD424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TextBox 16"/>
          <p:cNvSpPr txBox="1"/>
          <p:nvPr/>
        </p:nvSpPr>
        <p:spPr>
          <a:xfrm>
            <a:off x="131110" y="261804"/>
            <a:ext cx="925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600" spc="-16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Sequence Diagram</a:t>
            </a:r>
          </a:p>
        </p:txBody>
      </p:sp>
      <p:pic>
        <p:nvPicPr>
          <p:cNvPr id="6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045CA62F-D798-494F-9C24-1AEE9F69A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00" y="1169939"/>
            <a:ext cx="3765539" cy="49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3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cxnSpLocks/>
            <a:stCxn id="15" idx="4"/>
            <a:endCxn id="16" idx="0"/>
          </p:cNvCxnSpPr>
          <p:nvPr/>
        </p:nvCxnSpPr>
        <p:spPr>
          <a:xfrm>
            <a:off x="7195277" y="3880264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stCxn id="14" idx="4"/>
            <a:endCxn id="15" idx="0"/>
          </p:cNvCxnSpPr>
          <p:nvPr/>
        </p:nvCxnSpPr>
        <p:spPr>
          <a:xfrm>
            <a:off x="7195277" y="2420676"/>
            <a:ext cx="0" cy="47024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4"/>
            <a:endCxn id="14" idx="0"/>
          </p:cNvCxnSpPr>
          <p:nvPr/>
        </p:nvCxnSpPr>
        <p:spPr>
          <a:xfrm>
            <a:off x="7195277" y="1082110"/>
            <a:ext cx="0" cy="34921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00603" y="9276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6700603" y="143132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Oval 14"/>
          <p:cNvSpPr/>
          <p:nvPr/>
        </p:nvSpPr>
        <p:spPr>
          <a:xfrm>
            <a:off x="6700603" y="2890916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8" name="TextBox 27"/>
          <p:cNvSpPr txBox="1"/>
          <p:nvPr/>
        </p:nvSpPr>
        <p:spPr>
          <a:xfrm>
            <a:off x="7884827" y="92762"/>
            <a:ext cx="227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21C9C5"/>
                </a:solidFill>
                <a:latin typeface="Akrobat Bold" panose="00000800000000000000" pitchFamily="50" charset="0"/>
              </a:rPr>
              <a:t>Introduction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84827" y="145367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Review of Related Systems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4827" y="2899812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Technical Background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84827" y="430608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The Existing System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83606" y="342826"/>
            <a:ext cx="32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Project Context, Statement of the Objectives, </a:t>
            </a:r>
          </a:p>
          <a:p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Scope and Limitations of the study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3605" y="1704597"/>
            <a:ext cx="3233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Foreign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3605" y="3171697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Programming Language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Hardware Requirements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Software Requirements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83604" y="4597174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Company Background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Description of the System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Problem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05" y="1526150"/>
            <a:ext cx="723941" cy="723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48" y="302229"/>
            <a:ext cx="531762" cy="53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97" y="3030586"/>
            <a:ext cx="642156" cy="642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6" y="4524941"/>
            <a:ext cx="613581" cy="6135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7E51E0B-3C9E-4BC7-ACB9-91E9898BBC2E}"/>
              </a:ext>
            </a:extLst>
          </p:cNvPr>
          <p:cNvSpPr txBox="1"/>
          <p:nvPr/>
        </p:nvSpPr>
        <p:spPr>
          <a:xfrm>
            <a:off x="639328" y="1837066"/>
            <a:ext cx="5568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Hotel Service </a:t>
            </a:r>
            <a:r>
              <a:rPr lang="en-PH" sz="6000" spc="3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Request and</a:t>
            </a:r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 </a:t>
            </a:r>
            <a:r>
              <a:rPr lang="en-PH" sz="6000" spc="-16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Report System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1B0D0EE-3645-42DA-A956-3C427880CD20}"/>
              </a:ext>
            </a:extLst>
          </p:cNvPr>
          <p:cNvCxnSpPr>
            <a:cxnSpLocks/>
          </p:cNvCxnSpPr>
          <p:nvPr/>
        </p:nvCxnSpPr>
        <p:spPr>
          <a:xfrm>
            <a:off x="6206997" y="7258131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939420FE-348A-4CD7-8FE0-1E6B65431AD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195277" y="5290738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4DEE2A46-0544-48E5-910F-D3AB4790B4D6}"/>
              </a:ext>
            </a:extLst>
          </p:cNvPr>
          <p:cNvSpPr/>
          <p:nvPr/>
        </p:nvSpPr>
        <p:spPr>
          <a:xfrm>
            <a:off x="6700603" y="574753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6700603" y="433705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403FB46-D8E9-4074-9786-4CD0438BC475}"/>
              </a:ext>
            </a:extLst>
          </p:cNvPr>
          <p:cNvSpPr txBox="1"/>
          <p:nvPr/>
        </p:nvSpPr>
        <p:spPr>
          <a:xfrm>
            <a:off x="7884827" y="5731558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Proposed System Diagrams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93A37C-7E49-478B-A5DC-E0F66030F825}"/>
              </a:ext>
            </a:extLst>
          </p:cNvPr>
          <p:cNvSpPr txBox="1"/>
          <p:nvPr/>
        </p:nvSpPr>
        <p:spPr>
          <a:xfrm>
            <a:off x="8083605" y="6003443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Context </a:t>
            </a:r>
            <a:r>
              <a:rPr lang="en-PH" sz="1200" dirty="0" err="1">
                <a:solidFill>
                  <a:schemeClr val="bg1"/>
                </a:solidFill>
                <a:latin typeface="Akrobat" panose="00000600000000000000" pitchFamily="50" charset="0"/>
              </a:rPr>
              <a:t>Dioagram</a:t>
            </a:r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 | Data Flow Diagram |</a:t>
            </a:r>
            <a:b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</a:br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 ERD | Use Case Diagram | Activity Diagram | Sequence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E7F6AF-676B-404D-9483-609680DF3D0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2" b="92466" l="7729" r="89372">
                        <a14:foregroundMark x1="34300" y1="89041" x2="38647" y2="92466"/>
                        <a14:foregroundMark x1="11594" y1="51027" x2="7729" y2="39726"/>
                        <a14:foregroundMark x1="51433" y1="27137" x2="51691" y2="27055"/>
                        <a14:foregroundMark x1="40957" y1="30479" x2="42029" y2="30137"/>
                        <a14:foregroundMark x1="40425" y1="30649" x2="40957" y2="30479"/>
                        <a14:foregroundMark x1="39881" y1="30822" x2="40173" y2="30729"/>
                        <a14:foregroundMark x1="35587" y1="32192" x2="39881" y2="30822"/>
                        <a14:foregroundMark x1="32367" y1="33219" x2="33357" y2="32903"/>
                        <a14:backgroundMark x1="47343" y1="27397" x2="47343" y2="27397"/>
                        <a14:backgroundMark x1="49758" y1="25685" x2="49758" y2="25685"/>
                        <a14:backgroundMark x1="47343" y1="29452" x2="47343" y2="29452"/>
                        <a14:backgroundMark x1="47343" y1="25685" x2="47343" y2="25685"/>
                        <a14:backgroundMark x1="45894" y1="29452" x2="45894" y2="29452"/>
                        <a14:backgroundMark x1="43478" y1="29452" x2="43478" y2="29452"/>
                        <a14:backgroundMark x1="45894" y1="25685" x2="45894" y2="25685"/>
                        <a14:backgroundMark x1="45894" y1="29452" x2="45894" y2="29452"/>
                        <a14:backgroundMark x1="47343" y1="27397" x2="47343" y2="27397"/>
                        <a14:backgroundMark x1="47343" y1="27397" x2="47343" y2="30137"/>
                        <a14:backgroundMark x1="48309" y1="25685" x2="43478" y2="30137"/>
                        <a14:backgroundMark x1="32850" y1="32877" x2="32850" y2="32877"/>
                        <a14:backgroundMark x1="31884" y1="32192" x2="31884" y2="32877"/>
                        <a14:backgroundMark x1="31884" y1="32877" x2="31884" y2="32877"/>
                        <a14:backgroundMark x1="33816" y1="32877" x2="33333" y2="32877"/>
                        <a14:backgroundMark x1="41546" y1="30479" x2="41546" y2="30479"/>
                        <a14:backgroundMark x1="41063" y1="30479" x2="41063" y2="30479"/>
                        <a14:backgroundMark x1="36715" y1="36644" x2="37681" y2="35616"/>
                        <a14:backgroundMark x1="51208" y1="26712" x2="51208" y2="26712"/>
                        <a14:backgroundMark x1="50725" y1="26712" x2="50725" y2="26712"/>
                        <a14:backgroundMark x1="50725" y1="27055" x2="50725" y2="27055"/>
                        <a14:backgroundMark x1="41063" y1="30822" x2="41063" y2="30822"/>
                        <a14:backgroundMark x1="40580" y1="30822" x2="40580" y2="30822"/>
                        <a14:backgroundMark x1="39130" y1="47945" x2="39130" y2="46233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003" y="5802250"/>
            <a:ext cx="606875" cy="8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18" y="-789079"/>
            <a:ext cx="12654236" cy="8436158"/>
          </a:xfrm>
        </p:spPr>
      </p:pic>
      <p:sp>
        <p:nvSpPr>
          <p:cNvPr id="4" name="Rectangle 3"/>
          <p:cNvSpPr/>
          <p:nvPr/>
        </p:nvSpPr>
        <p:spPr>
          <a:xfrm>
            <a:off x="0" y="-172279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/>
          <p:cNvSpPr/>
          <p:nvPr/>
        </p:nvSpPr>
        <p:spPr>
          <a:xfrm>
            <a:off x="0" y="5307254"/>
            <a:ext cx="2180492" cy="662353"/>
          </a:xfrm>
          <a:prstGeom prst="rect">
            <a:avLst/>
          </a:prstGeom>
          <a:solidFill>
            <a:srgbClr val="21C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/>
          <p:cNvSpPr/>
          <p:nvPr/>
        </p:nvSpPr>
        <p:spPr>
          <a:xfrm>
            <a:off x="4630616" y="5307254"/>
            <a:ext cx="7561384" cy="662353"/>
          </a:xfrm>
          <a:prstGeom prst="rect">
            <a:avLst/>
          </a:prstGeom>
          <a:solidFill>
            <a:srgbClr val="21C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TextBox 10"/>
          <p:cNvSpPr txBox="1"/>
          <p:nvPr/>
        </p:nvSpPr>
        <p:spPr>
          <a:xfrm>
            <a:off x="838200" y="420625"/>
            <a:ext cx="6954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b="1" u="sng" dirty="0">
                <a:solidFill>
                  <a:srgbClr val="0070C0"/>
                </a:solidFill>
                <a:latin typeface="Segoe UI Light" panose="020B0502040204020203" pitchFamily="34" charset="0"/>
              </a:rPr>
              <a:t>Client: </a:t>
            </a:r>
            <a:r>
              <a:rPr lang="en-PH" sz="3200" b="1" u="sng" dirty="0" err="1">
                <a:solidFill>
                  <a:srgbClr val="0070C0"/>
                </a:solidFill>
                <a:latin typeface="Segoe UI Light" panose="020B0502040204020203" pitchFamily="34" charset="0"/>
              </a:rPr>
              <a:t>Taal</a:t>
            </a:r>
            <a:r>
              <a:rPr lang="en-PH" sz="3200" b="1" u="sng" dirty="0">
                <a:solidFill>
                  <a:srgbClr val="0070C0"/>
                </a:solidFill>
                <a:latin typeface="Segoe UI Light" panose="020B0502040204020203" pitchFamily="34" charset="0"/>
              </a:rPr>
              <a:t> Vista Hotel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15" y="4695391"/>
            <a:ext cx="1886077" cy="1886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3392" y="5836305"/>
            <a:ext cx="6954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PROJECT CONTEXT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DD7C29-9885-4CDA-AC0C-44AF3EFFDA1B}"/>
              </a:ext>
            </a:extLst>
          </p:cNvPr>
          <p:cNvSpPr txBox="1"/>
          <p:nvPr/>
        </p:nvSpPr>
        <p:spPr>
          <a:xfrm>
            <a:off x="939635" y="1229835"/>
            <a:ext cx="10414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Hotel Industry have the biggest energy users in carrying out its services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7BBBDD9-16BE-4E9B-94B1-EA3922AA6FB4}"/>
              </a:ext>
            </a:extLst>
          </p:cNvPr>
          <p:cNvSpPr txBox="1"/>
          <p:nvPr/>
        </p:nvSpPr>
        <p:spPr>
          <a:xfrm>
            <a:off x="939634" y="2531488"/>
            <a:ext cx="10414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 of the challenges in service management is on how the hotel cater requests.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41F55F6-6F16-4694-9F30-0A2A0CBF88BC}"/>
              </a:ext>
            </a:extLst>
          </p:cNvPr>
          <p:cNvSpPr txBox="1"/>
          <p:nvPr/>
        </p:nvSpPr>
        <p:spPr>
          <a:xfrm>
            <a:off x="939633" y="3852036"/>
            <a:ext cx="10414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PH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Taal</a:t>
            </a:r>
            <a:r>
              <a:rPr lang="en-P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Vista hotel uses a smart tool called “</a:t>
            </a:r>
            <a:r>
              <a:rPr lang="en-PH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Freshdesk</a:t>
            </a:r>
            <a:r>
              <a:rPr lang="en-PH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” but they are still manually creating the summary report of its services</a:t>
            </a:r>
          </a:p>
        </p:txBody>
      </p:sp>
    </p:spTree>
    <p:extLst>
      <p:ext uri="{BB962C8B-B14F-4D97-AF65-F5344CB8AC3E}">
        <p14:creationId xmlns:p14="http://schemas.microsoft.com/office/powerpoint/2010/main" val="423352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18" y="-789079"/>
            <a:ext cx="12654236" cy="8436158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/>
          <p:cNvSpPr/>
          <p:nvPr/>
        </p:nvSpPr>
        <p:spPr>
          <a:xfrm>
            <a:off x="-1" y="5375867"/>
            <a:ext cx="12192001" cy="662353"/>
          </a:xfrm>
          <a:prstGeom prst="rect">
            <a:avLst/>
          </a:prstGeom>
          <a:solidFill>
            <a:srgbClr val="21C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/>
          <p:cNvSpPr txBox="1"/>
          <p:nvPr/>
        </p:nvSpPr>
        <p:spPr>
          <a:xfrm>
            <a:off x="1518571" y="2237031"/>
            <a:ext cx="67273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improve the Hotel Service Request of </a:t>
            </a:r>
            <a:r>
              <a:rPr lang="en-US" sz="3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Taal</a:t>
            </a: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Vista Hotel through user interface and a reliable automated system.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6123" y="318997"/>
            <a:ext cx="760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General Objective</a:t>
            </a:r>
          </a:p>
        </p:txBody>
      </p:sp>
    </p:spTree>
    <p:extLst>
      <p:ext uri="{BB962C8B-B14F-4D97-AF65-F5344CB8AC3E}">
        <p14:creationId xmlns:p14="http://schemas.microsoft.com/office/powerpoint/2010/main" val="21501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118" y="-789079"/>
            <a:ext cx="12654236" cy="8436158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/>
          <p:cNvSpPr/>
          <p:nvPr/>
        </p:nvSpPr>
        <p:spPr>
          <a:xfrm>
            <a:off x="-1" y="5858968"/>
            <a:ext cx="12192001" cy="662353"/>
          </a:xfrm>
          <a:prstGeom prst="rect">
            <a:avLst/>
          </a:prstGeom>
          <a:solidFill>
            <a:srgbClr val="21C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/>
          <p:cNvSpPr txBox="1"/>
          <p:nvPr/>
        </p:nvSpPr>
        <p:spPr>
          <a:xfrm>
            <a:off x="1257304" y="1334653"/>
            <a:ext cx="103196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develop a fully automated system that will record all guest’s service request. </a:t>
            </a:r>
          </a:p>
          <a:p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generate a summary report of all the service request in a daily basis, that will help the management identify the usual problems they experience. </a:t>
            </a:r>
          </a:p>
          <a:p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have a real time monitoring of the service request made by the guest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6123" y="318997"/>
            <a:ext cx="760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Specific Objectives</a:t>
            </a:r>
          </a:p>
        </p:txBody>
      </p:sp>
    </p:spTree>
    <p:extLst>
      <p:ext uri="{BB962C8B-B14F-4D97-AF65-F5344CB8AC3E}">
        <p14:creationId xmlns:p14="http://schemas.microsoft.com/office/powerpoint/2010/main" val="2362083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230"/>
          <a:stretch/>
        </p:blipFill>
        <p:spPr>
          <a:xfrm>
            <a:off x="0" y="3749471"/>
            <a:ext cx="12192000" cy="4701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57726" y="889592"/>
            <a:ext cx="2798618" cy="4275209"/>
          </a:xfrm>
          <a:prstGeom prst="rect">
            <a:avLst/>
          </a:prstGeom>
          <a:noFill/>
          <a:ln w="1016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TextBox 6"/>
          <p:cNvSpPr txBox="1"/>
          <p:nvPr/>
        </p:nvSpPr>
        <p:spPr>
          <a:xfrm>
            <a:off x="4789590" y="158912"/>
            <a:ext cx="69691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Only housekeeping and engineering departments will receive the real time record of the requested tickets.</a:t>
            </a:r>
          </a:p>
          <a:p>
            <a:endParaRPr lang="en-PH" sz="2400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system can provide each department’s report and the entire tickets managed by the hotel.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H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Reports can be generated in a daily, weekly, monthly basis.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H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PH" sz="2400" strike="sngStrike" dirty="0">
              <a:solidFill>
                <a:srgbClr val="21C9C5"/>
              </a:solidFill>
              <a:latin typeface="Akrobat" panose="000006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969" y="1728573"/>
            <a:ext cx="3780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krobat Bold" panose="00000800000000000000" pitchFamily="50" charset="0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1782563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0200" y="2096971"/>
            <a:ext cx="4857114" cy="1286310"/>
          </a:xfrm>
          <a:prstGeom prst="rect">
            <a:avLst/>
          </a:prstGeom>
          <a:noFill/>
          <a:ln w="1016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TextBox 7"/>
          <p:cNvSpPr txBox="1"/>
          <p:nvPr/>
        </p:nvSpPr>
        <p:spPr>
          <a:xfrm>
            <a:off x="1745667" y="2232294"/>
            <a:ext cx="4646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krobat Bold" panose="00000800000000000000" pitchFamily="50" charset="0"/>
              </a:rPr>
              <a:t>LIMITATIONS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230"/>
          <a:stretch/>
        </p:blipFill>
        <p:spPr>
          <a:xfrm>
            <a:off x="0" y="-3112974"/>
            <a:ext cx="12192000" cy="4701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0200" y="3891424"/>
            <a:ext cx="9225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Escalation process of the tickets will not be the scope of the system but once the ticket is generated, a time threshold will start and will only be stopped once the request is already accomplished.</a:t>
            </a:r>
          </a:p>
          <a:p>
            <a:endParaRPr lang="en-PH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Reports made by the system cannot directly create a conclusion.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PH" sz="2400" dirty="0">
              <a:latin typeface="Akrobat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89335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cxnSpLocks/>
            <a:stCxn id="15" idx="4"/>
            <a:endCxn id="16" idx="0"/>
          </p:cNvCxnSpPr>
          <p:nvPr/>
        </p:nvCxnSpPr>
        <p:spPr>
          <a:xfrm>
            <a:off x="7195277" y="3880264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stCxn id="14" idx="4"/>
            <a:endCxn id="15" idx="0"/>
          </p:cNvCxnSpPr>
          <p:nvPr/>
        </p:nvCxnSpPr>
        <p:spPr>
          <a:xfrm>
            <a:off x="7195277" y="2420676"/>
            <a:ext cx="0" cy="47024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4"/>
            <a:endCxn id="14" idx="0"/>
          </p:cNvCxnSpPr>
          <p:nvPr/>
        </p:nvCxnSpPr>
        <p:spPr>
          <a:xfrm>
            <a:off x="7195277" y="1082110"/>
            <a:ext cx="0" cy="34921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00603" y="9276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Oval 13"/>
          <p:cNvSpPr/>
          <p:nvPr/>
        </p:nvSpPr>
        <p:spPr>
          <a:xfrm>
            <a:off x="6700603" y="143132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Oval 14"/>
          <p:cNvSpPr/>
          <p:nvPr/>
        </p:nvSpPr>
        <p:spPr>
          <a:xfrm>
            <a:off x="6700603" y="2890916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8" name="TextBox 27"/>
          <p:cNvSpPr txBox="1"/>
          <p:nvPr/>
        </p:nvSpPr>
        <p:spPr>
          <a:xfrm>
            <a:off x="7884827" y="92762"/>
            <a:ext cx="227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Introduction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84827" y="145367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21C9C5"/>
                </a:solidFill>
                <a:latin typeface="Akrobat Bold" panose="00000800000000000000" pitchFamily="50" charset="0"/>
              </a:rPr>
              <a:t>Review of Related Systems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4827" y="2899812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Technical Background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84827" y="4306081"/>
            <a:ext cx="265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The Existing System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83606" y="342826"/>
            <a:ext cx="32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Project Context, Statement of the Objectives, 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Scope and Limitations of the study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3605" y="1704597"/>
            <a:ext cx="3233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rgbClr val="21C9C5"/>
                </a:solidFill>
                <a:latin typeface="Akrobat" panose="00000600000000000000" pitchFamily="50" charset="0"/>
              </a:rPr>
              <a:t>Foreign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83605" y="3171697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Programming Language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Hardware Requirements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Software Requirements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83604" y="4597174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Company Background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Description of the System</a:t>
            </a:r>
          </a:p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Problem Areas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05" y="1526150"/>
            <a:ext cx="723941" cy="723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48" y="302229"/>
            <a:ext cx="531762" cy="53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97" y="3030586"/>
            <a:ext cx="642156" cy="642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6" y="4524941"/>
            <a:ext cx="613581" cy="6135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7E51E0B-3C9E-4BC7-ACB9-91E9898BBC2E}"/>
              </a:ext>
            </a:extLst>
          </p:cNvPr>
          <p:cNvSpPr txBox="1"/>
          <p:nvPr/>
        </p:nvSpPr>
        <p:spPr>
          <a:xfrm>
            <a:off x="639328" y="1837066"/>
            <a:ext cx="5568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Hotel Service </a:t>
            </a:r>
            <a:r>
              <a:rPr lang="en-PH" sz="6000" spc="3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Request and</a:t>
            </a:r>
            <a:r>
              <a:rPr lang="en-PH" sz="600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 </a:t>
            </a:r>
            <a:r>
              <a:rPr lang="en-PH" sz="6000" spc="-160" dirty="0">
                <a:solidFill>
                  <a:schemeClr val="bg1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Report System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E1B0D0EE-3645-42DA-A956-3C427880CD20}"/>
              </a:ext>
            </a:extLst>
          </p:cNvPr>
          <p:cNvCxnSpPr>
            <a:cxnSpLocks/>
          </p:cNvCxnSpPr>
          <p:nvPr/>
        </p:nvCxnSpPr>
        <p:spPr>
          <a:xfrm>
            <a:off x="6206997" y="7258131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939420FE-348A-4CD7-8FE0-1E6B65431AD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7195277" y="5290738"/>
            <a:ext cx="0" cy="456794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4DEE2A46-0544-48E5-910F-D3AB4790B4D6}"/>
              </a:ext>
            </a:extLst>
          </p:cNvPr>
          <p:cNvSpPr/>
          <p:nvPr/>
        </p:nvSpPr>
        <p:spPr>
          <a:xfrm>
            <a:off x="6700603" y="5747532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6" name="Oval 15"/>
          <p:cNvSpPr/>
          <p:nvPr/>
        </p:nvSpPr>
        <p:spPr>
          <a:xfrm>
            <a:off x="6700603" y="4337058"/>
            <a:ext cx="989348" cy="989348"/>
          </a:xfrm>
          <a:prstGeom prst="ellipse">
            <a:avLst/>
          </a:prstGeom>
          <a:noFill/>
          <a:ln w="76200">
            <a:solidFill>
              <a:srgbClr val="21C9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403FB46-D8E9-4074-9786-4CD0438BC475}"/>
              </a:ext>
            </a:extLst>
          </p:cNvPr>
          <p:cNvSpPr txBox="1"/>
          <p:nvPr/>
        </p:nvSpPr>
        <p:spPr>
          <a:xfrm>
            <a:off x="7884827" y="5731558"/>
            <a:ext cx="287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Akrobat Bold" panose="00000800000000000000" pitchFamily="50" charset="0"/>
              </a:rPr>
              <a:t>Proposed System Diagrams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D93A37C-7E49-478B-A5DC-E0F66030F825}"/>
              </a:ext>
            </a:extLst>
          </p:cNvPr>
          <p:cNvSpPr txBox="1"/>
          <p:nvPr/>
        </p:nvSpPr>
        <p:spPr>
          <a:xfrm>
            <a:off x="8083605" y="6003443"/>
            <a:ext cx="3233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Context </a:t>
            </a:r>
            <a:r>
              <a:rPr lang="en-PH" sz="1200" dirty="0" err="1">
                <a:solidFill>
                  <a:schemeClr val="bg1"/>
                </a:solidFill>
                <a:latin typeface="Akrobat" panose="00000600000000000000" pitchFamily="50" charset="0"/>
              </a:rPr>
              <a:t>Dioagram</a:t>
            </a:r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 | Data Flow Diagram |</a:t>
            </a:r>
            <a:b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</a:br>
            <a:r>
              <a:rPr lang="en-PH" sz="1200" dirty="0">
                <a:solidFill>
                  <a:schemeClr val="bg1"/>
                </a:solidFill>
                <a:latin typeface="Akrobat" panose="00000600000000000000" pitchFamily="50" charset="0"/>
              </a:rPr>
              <a:t> ERD | Use Case Diagram | Activity Diagram | Sequence Diagram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E7F6AF-676B-404D-9483-609680DF3D0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2" b="92466" l="7729" r="89372">
                        <a14:foregroundMark x1="34300" y1="89041" x2="38647" y2="92466"/>
                        <a14:foregroundMark x1="11594" y1="51027" x2="7729" y2="39726"/>
                        <a14:foregroundMark x1="51433" y1="27137" x2="51691" y2="27055"/>
                        <a14:foregroundMark x1="40957" y1="30479" x2="42029" y2="30137"/>
                        <a14:foregroundMark x1="40425" y1="30649" x2="40957" y2="30479"/>
                        <a14:foregroundMark x1="39881" y1="30822" x2="40173" y2="30729"/>
                        <a14:foregroundMark x1="35587" y1="32192" x2="39881" y2="30822"/>
                        <a14:foregroundMark x1="32367" y1="33219" x2="33357" y2="32903"/>
                        <a14:backgroundMark x1="47343" y1="27397" x2="47343" y2="27397"/>
                        <a14:backgroundMark x1="49758" y1="25685" x2="49758" y2="25685"/>
                        <a14:backgroundMark x1="47343" y1="29452" x2="47343" y2="29452"/>
                        <a14:backgroundMark x1="47343" y1="25685" x2="47343" y2="25685"/>
                        <a14:backgroundMark x1="45894" y1="29452" x2="45894" y2="29452"/>
                        <a14:backgroundMark x1="43478" y1="29452" x2="43478" y2="29452"/>
                        <a14:backgroundMark x1="45894" y1="25685" x2="45894" y2="25685"/>
                        <a14:backgroundMark x1="45894" y1="29452" x2="45894" y2="29452"/>
                        <a14:backgroundMark x1="47343" y1="27397" x2="47343" y2="27397"/>
                        <a14:backgroundMark x1="47343" y1="27397" x2="47343" y2="30137"/>
                        <a14:backgroundMark x1="48309" y1="25685" x2="43478" y2="30137"/>
                        <a14:backgroundMark x1="32850" y1="32877" x2="32850" y2="32877"/>
                        <a14:backgroundMark x1="31884" y1="32192" x2="31884" y2="32877"/>
                        <a14:backgroundMark x1="31884" y1="32877" x2="31884" y2="32877"/>
                        <a14:backgroundMark x1="33816" y1="32877" x2="33333" y2="32877"/>
                        <a14:backgroundMark x1="41546" y1="30479" x2="41546" y2="30479"/>
                        <a14:backgroundMark x1="41063" y1="30479" x2="41063" y2="30479"/>
                        <a14:backgroundMark x1="36715" y1="36644" x2="37681" y2="35616"/>
                        <a14:backgroundMark x1="51208" y1="26712" x2="51208" y2="26712"/>
                        <a14:backgroundMark x1="50725" y1="26712" x2="50725" y2="26712"/>
                        <a14:backgroundMark x1="50725" y1="27055" x2="50725" y2="27055"/>
                        <a14:backgroundMark x1="41063" y1="30822" x2="41063" y2="30822"/>
                        <a14:backgroundMark x1="40580" y1="30822" x2="40580" y2="30822"/>
                        <a14:backgroundMark x1="39130" y1="47945" x2="39130" y2="46233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003" y="5802250"/>
            <a:ext cx="606875" cy="8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0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622</Words>
  <Application>Microsoft Macintosh PowerPoint</Application>
  <PresentationFormat>Custom</PresentationFormat>
  <Paragraphs>151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hipolito</dc:creator>
  <cp:lastModifiedBy>brylle bonifacio</cp:lastModifiedBy>
  <cp:revision>78</cp:revision>
  <dcterms:created xsi:type="dcterms:W3CDTF">2017-04-02T13:05:22Z</dcterms:created>
  <dcterms:modified xsi:type="dcterms:W3CDTF">2017-08-29T03:32:08Z</dcterms:modified>
</cp:coreProperties>
</file>